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83" r:id="rId3"/>
    <p:sldId id="258" r:id="rId4"/>
    <p:sldId id="259" r:id="rId5"/>
    <p:sldId id="261" r:id="rId6"/>
    <p:sldId id="292" r:id="rId7"/>
    <p:sldId id="293" r:id="rId8"/>
    <p:sldId id="291" r:id="rId9"/>
    <p:sldId id="262" r:id="rId10"/>
    <p:sldId id="260" r:id="rId11"/>
    <p:sldId id="270" r:id="rId12"/>
    <p:sldId id="263" r:id="rId13"/>
    <p:sldId id="269" r:id="rId14"/>
    <p:sldId id="286" r:id="rId15"/>
    <p:sldId id="265" r:id="rId16"/>
    <p:sldId id="274" r:id="rId17"/>
    <p:sldId id="280" r:id="rId18"/>
    <p:sldId id="275" r:id="rId19"/>
    <p:sldId id="289" r:id="rId20"/>
    <p:sldId id="282" r:id="rId21"/>
    <p:sldId id="290" r:id="rId22"/>
    <p:sldId id="281" r:id="rId23"/>
  </p:sldIdLst>
  <p:sldSz cx="12192000" cy="6858000"/>
  <p:notesSz cx="6858000" cy="9144000"/>
  <p:embeddedFontLst>
    <p:embeddedFont>
      <p:font typeface="Cinzel Black" pitchFamily="2" charset="77"/>
      <p:bold r:id="rId25"/>
    </p:embeddedFont>
    <p:embeddedFont>
      <p:font typeface="Playfair Display Black" pitchFamily="2" charset="77"/>
      <p:bold r:id="rId26"/>
      <p:italic r:id="rId27"/>
      <p:boldItalic r:id="rId28"/>
    </p:embeddedFont>
    <p:embeddedFont>
      <p:font typeface="Playfair Display Medium" pitchFamily="2" charset="77"/>
      <p:regular r:id="rId29"/>
      <p:italic r:id="rId30"/>
    </p:embeddedFont>
    <p:embeddedFont>
      <p:font typeface="Playfair Display SemiBold" pitchFamily="2" charset="77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83D"/>
    <a:srgbClr val="BB965F"/>
    <a:srgbClr val="FAF2ED"/>
    <a:srgbClr val="CBA465"/>
    <a:srgbClr val="F9F5ED"/>
    <a:srgbClr val="5D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779D5-D04A-4DB9-51FF-324FFFDEB094}" v="35" dt="2025-11-09T19:29:41.625"/>
    <p1510:client id="{9262AD43-65C9-186D-DA41-2F0998F34511}" v="54" dt="2025-11-08T18:57:27.906"/>
    <p1510:client id="{BB1C2259-B0F9-AA70-09C9-477696A8878F}" v="204" dt="2025-11-08T21:40:11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19"/>
    <p:restoredTop sz="79362"/>
  </p:normalViewPr>
  <p:slideViewPr>
    <p:cSldViewPr snapToGrid="0">
      <p:cViewPr varScale="1">
        <p:scale>
          <a:sx n="95" d="100"/>
          <a:sy n="95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4776B-5365-9C49-8504-8ED92F63DC4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2576C-D72C-1D44-B0DB-CA68DA04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4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you hear the name Gucci, the first things that come to mind are fashion, handbags, and high-end luxury.</a:t>
            </a:r>
            <a:br>
              <a:rPr lang="en-US" dirty="0"/>
            </a:br>
            <a:r>
              <a:rPr lang="en-US" dirty="0"/>
              <a:t>However, not many people associate Gucci with cosmetics.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10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932E0-0E94-073F-2111-F84558C7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EAE60-0866-6997-DB7F-98434406A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702BF-A978-16EF-9AB8-E52700312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chart, we notice here is that most leading brands are grouped around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mid-to-high luxury range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total prices fall between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$8.3K to $9K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sales volume stays around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160,000 to 190,000 units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, Gucci should aim for that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premium but approachable zone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maintaining luxury appeal, but making products accessible enough to encourage both trial and repeat purchase.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4DE60-33DC-41CA-FF24-DE7CA3D22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1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let’s move on to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‘What’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part of our analysis.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want to see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types of products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performing the best , and which ones still have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 to grow.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09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584CC-22D8-6EC3-561D-5CB4B5B16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395FA-2293-894F-F99E-47A8CD589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8A99E-39AB-C3CC-81BA-3A413E7EB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here, we can clearly spot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leading categories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Lipstick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Fragrance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strategically, Gucci should position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Lipstick and Fragrance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hero and entry categories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lipstick to attract new customers,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fragrance to strengthen brand love and storytelling.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we can also see some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weaker categories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 products and powder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might represent areas for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improvement.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Skincare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remains important, it helps build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long-term brand credibility and customer loyalty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Together, these findings suggest Gucci can balance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immediate sales impact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through makeup with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long-term brand strength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through skincare and fragrance.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D4415-CE62-9BD2-557D-B1F12BADC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in the “How” section, we  explore </a:t>
            </a:r>
            <a:r>
              <a:rPr lang="en-US" b="1" dirty="0"/>
              <a:t>which pop-up formats generate the best engagement and sell-through </a:t>
            </a:r>
            <a:r>
              <a:rPr lang="en-US" dirty="0"/>
              <a:t>to determine </a:t>
            </a:r>
            <a:r>
              <a:rPr lang="en-US" b="1" dirty="0"/>
              <a:t>what delivers the highest ROI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6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let’s take a look at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 pop-up formats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compare them by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 impact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from the bottom, we have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Mall Kiosk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small, semi-permanent booths in shopping malls.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They’re good for sampling and steady exposure,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they usually don’t create strong emotional engagement or buzz.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Pop-Up Truck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traveling experiential trucks that literally bring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Gucci to the streets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appearing in outdoor plazas, music festivals, or city centers.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They’re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flexible, eye-catching, and great for social media engagement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making them a strong fit for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younger audiences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new market entry.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right, we have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Shop-in-Shop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format.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places Gucci Beauty inside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department stores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keeping the brand identity but using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 foot traffic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more efficient for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long-term sales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it’s less exclusive or experiential compared to real pop-ups.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 Events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one of the top performers in brand impact.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 Events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short-term activations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create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excitement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a short time.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They’re perfect for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 launches, seasonal campaigns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collaborations that need a quick boost in attention.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Standalone Pop-Up Store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branded temporary stores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often open for a few weeks or months.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require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investment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they deliver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deepest luxury experience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helping build storytelling, emotional connection, and premium brand image.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short: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 Events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best for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Standalone Pop-Ups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best for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Trucks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best for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 and engagement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balanced mix of these three formats would help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Gucci maximize both awareness and conversion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excitement, expanding reach, and strengthening its luxury presence at the same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93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1D6E0-31C1-EEE7-0F26-341A177F2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62368-BF4C-D936-6679-3A37C878A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B54EF-EEAF-6CA6-9705-58AF805CD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chart, we can see that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formats really stand out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 Events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Pop-Up Trucks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have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 average sell-through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around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68%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means they convert more visitors into actual buyers.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Gucci Beauty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Flash Events are perfect for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limited-edition lipstick launches, fragrance debuts,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seasonal campaigns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build quick buzz, spark purchases, and perfectly fit Gucci’s image of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luxury with energy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Meanwhile,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Pop-Up Trucks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bring the brand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 traditional retail zones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into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 centers, fashion streets, and festivals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work like a traveling “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Gucci Beauty Roadshow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,” where customers can try makeup, experience scents, and share the moment on social media.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together, these two formats —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 Events and Mobile Pop-Ups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create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perfect balance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Gucci.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5CCA0-FC2C-229A-3E59-40998FCF8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5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49EB3-3C18-D380-DE52-C3D32DAB1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5D3C0-D50E-D3A6-0898-91388A0F4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6EAB6-3225-701A-0352-B45183279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5D72-BD54-6B92-EB24-D183D1020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6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the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5W1H framework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explain Gucci’s pop-up store strategy.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We’ll start with </a:t>
            </a:r>
            <a:r>
              <a:rPr lang="en-US" sz="1200" b="1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Why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— to understand </a:t>
            </a:r>
            <a:r>
              <a:rPr lang="en-US" sz="1200" b="0" i="1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why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Gucci should invest in pop-up stores and how this can help grow its beauty business.</a:t>
            </a:r>
          </a:p>
          <a:p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Then </a:t>
            </a:r>
            <a:r>
              <a:rPr lang="en-US" sz="1200" b="1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Where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— to see </a:t>
            </a:r>
            <a:r>
              <a:rPr lang="en-US" sz="1200" b="0" i="1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which regions or cities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show the best sales and conversion performance.</a:t>
            </a:r>
          </a:p>
          <a:p>
            <a:r>
              <a:rPr lang="en-US" sz="1200" b="1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When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looks at the </a:t>
            </a:r>
            <a:r>
              <a:rPr lang="en-US" sz="1200" b="0" i="1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seasonal trends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— when is the best time to launch pop-ups.</a:t>
            </a:r>
          </a:p>
          <a:p>
            <a:r>
              <a:rPr lang="en-US" sz="1200" b="1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Who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analyzes the </a:t>
            </a:r>
            <a:r>
              <a:rPr lang="en-US" sz="1200" b="0" i="1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competitors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, so we can define Gucci’s position in the luxury beauty market.</a:t>
            </a:r>
          </a:p>
          <a:p>
            <a:r>
              <a:rPr lang="en-US" sz="1200" b="1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What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focuses on the </a:t>
            </a:r>
            <a:r>
              <a:rPr lang="en-US" sz="1200" b="0" i="1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product categories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that perform the best and bring the highest impact.</a:t>
            </a:r>
          </a:p>
          <a:p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And finally, </a:t>
            </a:r>
            <a:r>
              <a:rPr lang="en-US" sz="1200" b="1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How</a:t>
            </a:r>
            <a:r>
              <a:rPr lang="en-US" sz="1200" b="0" i="0" u="none" strike="noStrike" kern="120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— the event strategies and recommendations for Gucci’s future pop-ups.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1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Gucci Beauty remains </a:t>
            </a:r>
            <a:r>
              <a:rPr lang="en-US" b="1" dirty="0"/>
              <a:t>underexposed</a:t>
            </a:r>
            <a:r>
              <a:rPr lang="en-US" dirty="0"/>
              <a:t> compared to its dominant fashion and leather segments.</a:t>
            </a:r>
            <a:br>
              <a:rPr lang="en-US" dirty="0">
                <a:cs typeface="+mn-lt"/>
              </a:rPr>
            </a:br>
            <a:r>
              <a:rPr lang="en-US" dirty="0"/>
              <a:t> Expanding pop-up stores can </a:t>
            </a:r>
            <a:r>
              <a:rPr lang="en-US" b="1" dirty="0"/>
              <a:t>elevate brand visibility</a:t>
            </a:r>
            <a:r>
              <a:rPr lang="en-US" dirty="0"/>
              <a:t>, attract new consumers, and strengthen Gucci’s position in luxury beauty.</a:t>
            </a:r>
          </a:p>
          <a:p>
            <a:endParaRPr lang="en-US" dirty="0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Boost Brand Visibility:</a:t>
            </a:r>
            <a:r>
              <a:rPr lang="en-US" dirty="0"/>
              <a:t> Creates buzz and awareness for </a:t>
            </a:r>
            <a:r>
              <a:rPr lang="en-US" dirty="0" err="1"/>
              <a:t>GucciBeauty</a:t>
            </a:r>
            <a:r>
              <a:rPr lang="en-US" dirty="0"/>
              <a:t> in high-footfall, trend-forward locations.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Experience Luxury:</a:t>
            </a:r>
            <a:r>
              <a:rPr lang="en-US" dirty="0"/>
              <a:t> Lets customers test, feel, and </a:t>
            </a:r>
            <a:r>
              <a:rPr lang="en-US" dirty="0" err="1"/>
              <a:t>experienceproducts</a:t>
            </a:r>
            <a:r>
              <a:rPr lang="en-US" dirty="0"/>
              <a:t> in an immersive Gucci environment.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Drive Sales &amp; Trial:</a:t>
            </a:r>
            <a:r>
              <a:rPr lang="en-US" dirty="0"/>
              <a:t> Encourages product sampling and </a:t>
            </a:r>
            <a:r>
              <a:rPr lang="en-US" dirty="0" err="1"/>
              <a:t>impulsepurchases</a:t>
            </a:r>
            <a:r>
              <a:rPr lang="en-US" dirty="0"/>
              <a:t> for new or limited-edition launches.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Market Testing:</a:t>
            </a:r>
            <a:r>
              <a:rPr lang="en-US" dirty="0"/>
              <a:t> Helps Gucci analyze regional demand </a:t>
            </a:r>
            <a:r>
              <a:rPr lang="en-US" dirty="0" err="1"/>
              <a:t>andconsumer</a:t>
            </a:r>
            <a:r>
              <a:rPr lang="en-US" dirty="0"/>
              <a:t> preferences before wider rollouts.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Content &amp; PR Value:</a:t>
            </a:r>
            <a:r>
              <a:rPr lang="en-US" dirty="0"/>
              <a:t> Generates social media engagement </a:t>
            </a:r>
            <a:r>
              <a:rPr lang="en-US" dirty="0" err="1"/>
              <a:t>andmedia</a:t>
            </a:r>
            <a:r>
              <a:rPr lang="en-US" dirty="0"/>
              <a:t> coverage through visually striking setups.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4DB1A-3839-5F27-4A79-5284D4AA4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C7501-E53A-2C5C-6FFC-1CA104A46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02051-7C42-482B-6C5F-F24877D1D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Top Performing Regions &amp; Cities:</a:t>
            </a:r>
            <a:r>
              <a:rPr lang="en-US" dirty="0"/>
              <a:t> Identify areas with </a:t>
            </a:r>
            <a:r>
              <a:rPr lang="en-US" dirty="0" err="1"/>
              <a:t>strongestsales</a:t>
            </a:r>
            <a:r>
              <a:rPr lang="en-US" dirty="0"/>
              <a:t> and sell-through rates.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High-Potential Markets:</a:t>
            </a:r>
            <a:r>
              <a:rPr lang="en-US" dirty="0"/>
              <a:t> Target regions showing strong </a:t>
            </a:r>
            <a:r>
              <a:rPr lang="en-US" dirty="0" err="1"/>
              <a:t>demandfor</a:t>
            </a:r>
            <a:r>
              <a:rPr lang="en-US" dirty="0"/>
              <a:t> beauty and luxury experiences.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Regional Insights:</a:t>
            </a:r>
            <a:r>
              <a:rPr lang="en-US" dirty="0"/>
              <a:t> Analyze how local preferences </a:t>
            </a:r>
            <a:r>
              <a:rPr lang="en-US" dirty="0" err="1"/>
              <a:t>impactconversion</a:t>
            </a:r>
            <a:r>
              <a:rPr lang="en-US" dirty="0"/>
              <a:t> rates and engagement levels.</a:t>
            </a:r>
            <a:endParaRPr lang="en-GB" dirty="0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42D0A-43A1-5BFF-FB44-B8FBAA058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1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7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Peak Sales Periods:</a:t>
            </a:r>
            <a:r>
              <a:rPr lang="en-US" dirty="0"/>
              <a:t> Strongest performance around </a:t>
            </a:r>
            <a:r>
              <a:rPr lang="en-US" b="1" dirty="0" err="1"/>
              <a:t>holidayseasons</a:t>
            </a:r>
            <a:r>
              <a:rPr lang="en-US" dirty="0"/>
              <a:t>, </a:t>
            </a:r>
            <a:r>
              <a:rPr lang="en-US" b="1" dirty="0"/>
              <a:t>Valentine’s Day</a:t>
            </a:r>
            <a:r>
              <a:rPr lang="en-US" dirty="0"/>
              <a:t>, and </a:t>
            </a:r>
            <a:r>
              <a:rPr lang="en-US" b="1" dirty="0"/>
              <a:t>year-end gifting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Seasonal Patterns:</a:t>
            </a:r>
            <a:r>
              <a:rPr lang="en-US" dirty="0"/>
              <a:t> Align pop-ups with </a:t>
            </a:r>
            <a:r>
              <a:rPr lang="en-US" b="1" dirty="0"/>
              <a:t>Spring/Summer</a:t>
            </a:r>
            <a:r>
              <a:rPr lang="en-US" dirty="0"/>
              <a:t> </a:t>
            </a:r>
            <a:r>
              <a:rPr lang="en-US" dirty="0" err="1"/>
              <a:t>and</a:t>
            </a:r>
            <a:r>
              <a:rPr lang="en-US" b="1" dirty="0" err="1"/>
              <a:t>Fall</a:t>
            </a:r>
            <a:r>
              <a:rPr lang="en-US" b="1" dirty="0"/>
              <a:t>/Winter Fashion Weeks</a:t>
            </a:r>
            <a:r>
              <a:rPr lang="en-US" dirty="0"/>
              <a:t> to capture global attention.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/>
              <a:t>Event Alignment:</a:t>
            </a:r>
            <a:r>
              <a:rPr lang="en-US" dirty="0"/>
              <a:t> Launch during </a:t>
            </a:r>
            <a:r>
              <a:rPr lang="en-US" b="1" dirty="0"/>
              <a:t>major beauty events</a:t>
            </a:r>
            <a:r>
              <a:rPr lang="en-US" dirty="0"/>
              <a:t> (</a:t>
            </a:r>
            <a:r>
              <a:rPr lang="en-US" dirty="0" err="1"/>
              <a:t>e.g.,Sephora</a:t>
            </a:r>
            <a:r>
              <a:rPr lang="en-US" dirty="0"/>
              <a:t> Sale, beauty expos) and </a:t>
            </a:r>
            <a:r>
              <a:rPr lang="en-US" b="1" dirty="0"/>
              <a:t>Gucci runway shows</a:t>
            </a:r>
            <a:r>
              <a:rPr lang="en-US" dirty="0"/>
              <a:t> for </a:t>
            </a:r>
            <a:r>
              <a:rPr lang="en-US" dirty="0" err="1"/>
              <a:t>brandsynergy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CAB60-ABAF-A747-D1A2-D5A260B31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952EC-0F61-B7CC-D3D7-64B40AEB1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CA6E9-99E6-1C82-D268-15BCD3575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 sales occur during </a:t>
            </a: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March–May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(spring campaign season), aligning with beauty launches and fashion week cycles.</a:t>
            </a:r>
            <a:br>
              <a:rPr lang="en-US"/>
            </a:b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Q3–Q4 shows sales decline, suggesting timing optimization for future pop-ups.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09ADB-05F3-2E9D-A92D-73F6DB519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72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part, we will compare other brands to understand what makes them successful and find where Gucci can position itself in this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92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17BDD-459E-8A7B-26B4-9C8856C42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BC622-81B6-5B48-7FB3-297139F7E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6D0D7-CD06-4D38-07F4-CE80D9AB4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chart, we’re comparing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luxury beauty brands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three key metrics —sell-through rate, revenue, and total units sold.</a:t>
            </a:r>
          </a:p>
          <a:p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brands like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Sisley, Shiseido, and Armani Beauty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show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balance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have a high sell-through rate.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their pop-up or retail strategies are both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Estée Lauder and YSL Beauty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perform strongly in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revenue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brands rely on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marketing power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 distribution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showing that scale can also bring success in the luxury beauty market.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see brands like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 de Peau Beauté and Huda Beauty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sell a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number of units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at a more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affordable price point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shows how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trend-driven and accessible products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attract younger consumers while still staying in the premium space.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Gucci doesn’t need to be the biggest player like Estée Lauder —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it can follow the model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Sisley, Shiseido, and Armani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focusing on a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premium but approachable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position.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E7AD2-E1EA-09C2-8F8B-D77C2F00F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2576C-D72C-1D44-B0DB-CA68DA04AB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7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ECDB-6909-83C2-860A-03806BAB3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0165E-2FF8-25F7-92C6-F5CE672B7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871FF-9774-2C4D-02BE-0800820E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6EF35-AB4C-74E0-1C6A-CE232034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2E655-E748-87AA-FBE0-0A06E7B3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8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BBA0-F6A8-B521-14C6-0868DEBD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133AF-F018-6F26-74D4-91E528667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973E-7FE3-6A2D-7B42-78D066A3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173AE-2701-AB1A-FA12-60CFE7DC9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1927D-D817-0EBE-C1D8-FC2979BF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5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D536F-47E0-D84F-93EE-B2758D9A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029C0-99FB-DF2D-FBCB-5A77238D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3F5BA-2CD1-41B6-C1C2-DDD0CC1C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01BDA-6379-7D9D-42B7-EDE4C830C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E3AD7-A814-90A1-3582-0BA7ECD0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8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681A-A6C2-9D5E-58FF-CCD424AC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DBD2-2C79-7B4D-DEAD-68B5FA4E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43B3C-A537-74F6-B0F7-DA78C30DB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544CB-BF68-11C5-DE7A-ED844CA0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17CC7-46B7-E2EE-D669-E35095753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3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CB49-490A-6172-291E-71E6AFE5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98B04-E21A-F461-59BD-C6C426AAA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8D130-2F49-E503-1D56-4025AC9D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E83AE-F234-3EF3-124C-45F75771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D51EC-EE33-892B-E206-84B74719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4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95D9-393E-45B9-DEB0-6425E0FC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B0EA9-1195-34C3-59FF-D310F4DB4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05B59-45F3-C624-1EEF-BB7E0403A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64D7F-4A1D-4E21-764C-E2B6AC29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D6948-4DE1-D1FD-5C48-CF95173D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74152-7FA0-4373-E9CC-4FDC0D16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A8F1-499E-DE77-4C13-B9970EAF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30F69-9340-3EE5-A369-23A2C19EF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ABF5A-E525-E4E4-AA6F-D43659674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AFAC-355F-3D9F-3689-31F384DB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E5BF9-ADA7-51C0-38F9-06C7EB21D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81D05E-BDD7-C9F6-0AAC-506094D8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9E65E-97D0-1AB5-83FF-99607AE6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5DCF9-C727-F50E-8438-7C7A1F32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9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5F43-E29D-BE50-6B40-7A65177D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6CF5D-D34F-6A7F-F110-72E67904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1A4CD-B5E6-7E4E-192A-424D5EDE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B29FA-16B8-5CD2-1659-570B2A57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5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13D78-CC14-6F47-785C-1D8108955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54334-C594-A554-D65F-2AC64D62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0F386-6652-E882-50E7-8D2549A8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3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3937-E4F6-E7E5-2704-542F67535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1956F-CFB5-9865-5992-1F6DE6B63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87DA9-6C89-FD0B-9F4C-58E9D5632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AA537-3424-58BC-9FCB-FE41A19BC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5CFC3-DB43-2D3E-5DE1-B940586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EB444-9A27-137B-0206-112440E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9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DC9DF-048B-81C1-D26E-2D6C926B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7E4C3-E3FB-4F60-359C-5AC3F9B6A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60045-1B94-8A7C-11B8-371EC05B2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FD8EC-8CAA-D993-15CA-468B4163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C9D1F-ECE2-F233-2429-06F66099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79063-CC3E-FC53-517B-535E4023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52A05-16A1-56C0-1058-55A1D40F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C61DC-8C05-D7BB-E691-42DBEE608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D8718-3837-57AF-3AD3-AC8B13709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3E7EE-BA0F-804F-8211-F9FBC1DA3897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6DFE-070D-DED8-2AEF-AC5E4580A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40584-7088-A65D-F15D-9A4924984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139211-E5A0-7541-A1CB-F083A27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54062-C03B-82C8-5C0F-E989C95AE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EE7C5AB-49A4-5783-395F-17C6FB89A5F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890338" y="640080"/>
            <a:ext cx="3734014" cy="35661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u="none" strike="noStrike" cap="none" normalizeH="0" baseline="0">
                <a:ln>
                  <a:noFill/>
                </a:ln>
                <a:effectLst/>
                <a:latin typeface="Playfair Display Medium" pitchFamily="2" charset="77"/>
                <a:ea typeface="-webkit-standard"/>
              </a:rPr>
              <a:t>Gucci</a:t>
            </a:r>
            <a:br>
              <a:rPr kumimoji="0" lang="en-US" altLang="en-US" sz="3400" b="1" u="none" strike="noStrike" cap="none" normalizeH="0" baseline="0">
                <a:ln>
                  <a:noFill/>
                </a:ln>
                <a:effectLst/>
                <a:latin typeface="Playfair Display Black" pitchFamily="2" charset="77"/>
                <a:ea typeface="-webkit-standard"/>
              </a:rPr>
            </a:br>
            <a:r>
              <a:rPr kumimoji="0" lang="en-US" altLang="en-US" sz="3400" b="1" u="none" strike="noStrike" cap="none" normalizeH="0" baseline="0">
                <a:ln>
                  <a:noFill/>
                </a:ln>
                <a:effectLst/>
                <a:latin typeface="Playfair Display Black" pitchFamily="2" charset="77"/>
                <a:ea typeface="-webkit-standard"/>
              </a:rPr>
              <a:t>Pop-up Cosmetics Expansion Analysis</a:t>
            </a:r>
            <a:br>
              <a:rPr kumimoji="0" lang="en-US" altLang="en-US" sz="3400" b="1" u="none" strike="noStrike" cap="none" normalizeH="0" baseline="0">
                <a:ln>
                  <a:noFill/>
                </a:ln>
                <a:effectLst/>
                <a:latin typeface="Playfair Display Black" pitchFamily="2" charset="77"/>
                <a:ea typeface="-webkit-standard"/>
              </a:rPr>
            </a:br>
            <a:r>
              <a:rPr kumimoji="0" lang="en-US" altLang="en-US" sz="3400" u="none" strike="noStrike" cap="none" normalizeH="0" baseline="0">
                <a:ln>
                  <a:noFill/>
                </a:ln>
                <a:effectLst/>
                <a:latin typeface="Playfair Display Medium" pitchFamily="2" charset="77"/>
                <a:ea typeface="-webkit-standard"/>
              </a:rPr>
              <a:t>A 5W1H Strategic Framework</a:t>
            </a:r>
            <a:endParaRPr kumimoji="0" lang="en-US" altLang="en-US" sz="3400" u="none" strike="noStrike" cap="none" normalizeH="0" baseline="0">
              <a:ln>
                <a:noFill/>
              </a:ln>
              <a:effectLst/>
              <a:latin typeface="Playfair Display Medium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39B1AF-DB03-48A7-CA24-8ADB1F910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>
                <a:latin typeface="Playfair Display Medium" pitchFamily="2" charset="77"/>
              </a:rPr>
              <a:t>Marketing Team</a:t>
            </a:r>
          </a:p>
          <a:p>
            <a:pPr algn="l"/>
            <a:r>
              <a:rPr lang="en-US">
                <a:latin typeface="Playfair Display Medium" pitchFamily="2" charset="77"/>
              </a:rPr>
              <a:t>Karina Hsu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different makeup products&#10;&#10;AI-generated content may be incorrect.">
            <a:extLst>
              <a:ext uri="{FF2B5EF4-FFF2-40B4-BE49-F238E27FC236}">
                <a16:creationId xmlns:a16="http://schemas.microsoft.com/office/drawing/2014/main" id="{EC8C6FE3-E44E-AE6C-8945-F9D7B148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"/>
            <a:ext cx="12360331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34686-F0DE-12C0-1A2B-682542F9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02" b="1102"/>
          <a:stretch>
            <a:fillRect/>
          </a:stretch>
        </p:blipFill>
        <p:spPr>
          <a:xfrm>
            <a:off x="5380892" y="10"/>
            <a:ext cx="7012573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6026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DF955-C799-D613-0610-859F62B97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6A30-A020-356B-572F-C45DE0BC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43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2A583D"/>
                </a:solidFill>
                <a:latin typeface="Cinzel Black" pitchFamily="2" charset="77"/>
              </a:rPr>
              <a:t>Where?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7582A-36D1-0379-E7C9-33392680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14" y="-1"/>
            <a:ext cx="8850086" cy="6863797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739FE40E-F802-5A05-1BBF-C87A043BE250}"/>
              </a:ext>
            </a:extLst>
          </p:cNvPr>
          <p:cNvSpPr/>
          <p:nvPr/>
        </p:nvSpPr>
        <p:spPr>
          <a:xfrm>
            <a:off x="9241971" y="3516086"/>
            <a:ext cx="653143" cy="653142"/>
          </a:xfrm>
          <a:prstGeom prst="donut">
            <a:avLst>
              <a:gd name="adj" fmla="val 11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FBFF2C5F-6EAC-25E8-A957-E3BA696E1F19}"/>
              </a:ext>
            </a:extLst>
          </p:cNvPr>
          <p:cNvSpPr/>
          <p:nvPr/>
        </p:nvSpPr>
        <p:spPr>
          <a:xfrm>
            <a:off x="7979228" y="2917372"/>
            <a:ext cx="740230" cy="740229"/>
          </a:xfrm>
          <a:prstGeom prst="donut">
            <a:avLst>
              <a:gd name="adj" fmla="val 116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DD4B8-3A19-59BD-4196-2A4631035E9E}"/>
              </a:ext>
            </a:extLst>
          </p:cNvPr>
          <p:cNvSpPr txBox="1"/>
          <p:nvPr/>
        </p:nvSpPr>
        <p:spPr>
          <a:xfrm>
            <a:off x="8474379" y="3940628"/>
            <a:ext cx="2182008" cy="61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rgbClr val="FF0000"/>
                </a:solidFill>
                <a:latin typeface="Playfair Display Medium" pitchFamily="2" charset="77"/>
              </a:rPr>
              <a:t>Singapore: 76.307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31E685-AC75-FA7E-BF86-68592C229D72}"/>
              </a:ext>
            </a:extLst>
          </p:cNvPr>
          <p:cNvSpPr txBox="1"/>
          <p:nvPr/>
        </p:nvSpPr>
        <p:spPr>
          <a:xfrm>
            <a:off x="6671065" y="3429000"/>
            <a:ext cx="2449710" cy="61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chemeClr val="accent2"/>
                </a:solidFill>
                <a:latin typeface="Playfair Display Medium" pitchFamily="2" charset="77"/>
              </a:rPr>
              <a:t>Saudi Arabia: 74.359</a:t>
            </a:r>
          </a:p>
        </p:txBody>
      </p:sp>
    </p:spTree>
    <p:extLst>
      <p:ext uri="{BB962C8B-B14F-4D97-AF65-F5344CB8AC3E}">
        <p14:creationId xmlns:p14="http://schemas.microsoft.com/office/powerpoint/2010/main" val="50160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8FA9C-82C0-F862-EF4E-17A5A14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81090-942B-2B4C-CC30-AE0ED2D1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2A583D"/>
                </a:solidFill>
                <a:latin typeface="Cinzel Black"/>
              </a:rPr>
              <a:t>When?</a:t>
            </a:r>
            <a:endParaRPr lang="en-US" sz="5400" dirty="0">
              <a:solidFill>
                <a:srgbClr val="2A583D"/>
              </a:solidFill>
              <a:latin typeface="Cinzel Black" pitchFamily="2" charset="77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B6F-E1A0-15E3-187F-4907D521D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71307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Playfair Display SemiBold" pitchFamily="2" charset="77"/>
                <a:ea typeface="+mn-lt"/>
                <a:cs typeface="+mn-lt"/>
              </a:rPr>
              <a:t>Peak Sales Periods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Playfair Display SemiBold" pitchFamily="2" charset="77"/>
                <a:ea typeface="+mn-lt"/>
                <a:cs typeface="+mn-lt"/>
              </a:rPr>
              <a:t>Seasonal Patterns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Playfair Display SemiBold" pitchFamily="2" charset="77"/>
                <a:ea typeface="+mn-lt"/>
                <a:cs typeface="+mn-lt"/>
              </a:rPr>
              <a:t>Event 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BB626-FF9B-D873-0307-2509C692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68" r="2" b="1532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85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3CC52-A3DC-6520-656D-D85D11EF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D7A5-04CA-227D-A54D-5B50396A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8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A583D"/>
                </a:solidFill>
                <a:latin typeface="Cinzel Black" pitchFamily="2" charset="77"/>
              </a:rPr>
              <a:t>When?</a:t>
            </a:r>
            <a:r>
              <a:rPr lang="en-US" sz="5000">
                <a:solidFill>
                  <a:srgbClr val="2A583D"/>
                </a:solidFill>
                <a:latin typeface="Cinzel Black" pitchFamily="2" charset="77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9502A-A36D-F64B-E5A8-E818546E06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4084" y="87085"/>
            <a:ext cx="9858802" cy="668383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E60944-C380-4F13-FA75-AF08E78FC785}"/>
              </a:ext>
            </a:extLst>
          </p:cNvPr>
          <p:cNvCxnSpPr>
            <a:cxnSpLocks/>
          </p:cNvCxnSpPr>
          <p:nvPr/>
        </p:nvCxnSpPr>
        <p:spPr>
          <a:xfrm>
            <a:off x="4582886" y="816429"/>
            <a:ext cx="0" cy="4931228"/>
          </a:xfrm>
          <a:prstGeom prst="line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47E048-5DBC-AA35-E13F-E4F262E3E5DC}"/>
              </a:ext>
            </a:extLst>
          </p:cNvPr>
          <p:cNvCxnSpPr>
            <a:cxnSpLocks/>
          </p:cNvCxnSpPr>
          <p:nvPr/>
        </p:nvCxnSpPr>
        <p:spPr>
          <a:xfrm>
            <a:off x="5998030" y="838201"/>
            <a:ext cx="0" cy="4844142"/>
          </a:xfrm>
          <a:prstGeom prst="line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69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6F3838-7597-ADE0-31B8-A3E7F97C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BEA76-B52E-7684-ED97-513CC6EE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br>
              <a:rPr lang="en-US" sz="5400" dirty="0">
                <a:solidFill>
                  <a:srgbClr val="2A583D"/>
                </a:solidFill>
                <a:latin typeface="Cinzel Black" pitchFamily="2" charset="77"/>
              </a:rPr>
            </a:br>
            <a:r>
              <a:rPr lang="en-US" sz="5400" dirty="0">
                <a:solidFill>
                  <a:srgbClr val="2A583D"/>
                </a:solidFill>
                <a:latin typeface="Cinzel Black"/>
              </a:rPr>
              <a:t>Who?</a:t>
            </a:r>
            <a:endParaRPr lang="en-US" sz="5400" dirty="0">
              <a:solidFill>
                <a:srgbClr val="2A583D"/>
              </a:solidFill>
              <a:latin typeface="Cinzel Black" pitchFamily="2" charset="77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85E65-55C8-BD16-3908-8F85E292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Top-Performing Models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Scale vs. Efficiency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Trend-Driven Success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Gucci Opportunity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Strategic Goal</a:t>
            </a:r>
            <a:endParaRPr lang="en-US" sz="2600" b="1" dirty="0">
              <a:latin typeface="Playfair Display SemiBold" pitchFamily="2" charset="77"/>
            </a:endParaRPr>
          </a:p>
        </p:txBody>
      </p:sp>
      <p:pic>
        <p:nvPicPr>
          <p:cNvPr id="4" name="Picture 3" descr="A group of bottles on a marble surface&#10;&#10;AI-generated content may be incorrect.">
            <a:extLst>
              <a:ext uri="{FF2B5EF4-FFF2-40B4-BE49-F238E27FC236}">
                <a16:creationId xmlns:a16="http://schemas.microsoft.com/office/drawing/2014/main" id="{C0849F67-92DD-D7D8-26EC-2140E0006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2049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934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6C5B4-3FEF-9B43-D775-0BFDEF0B1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83E9-B1B7-11EE-AE33-348E3C64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30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A583D"/>
                </a:solidFill>
                <a:latin typeface="Cinzel Black" pitchFamily="2" charset="77"/>
              </a:rPr>
              <a:t>Who?</a:t>
            </a:r>
            <a:r>
              <a:rPr lang="en-US" sz="5000">
                <a:solidFill>
                  <a:srgbClr val="2A583D"/>
                </a:solidFill>
                <a:latin typeface="Cinzel Black" pitchFamily="2" charset="77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43945-E42F-0B5A-C750-30B5E0B5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97007" y="380638"/>
            <a:ext cx="9752955" cy="6096723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3A52275B-BF5A-5FD2-C7CC-BCDD6CD53451}"/>
              </a:ext>
            </a:extLst>
          </p:cNvPr>
          <p:cNvSpPr/>
          <p:nvPr/>
        </p:nvSpPr>
        <p:spPr>
          <a:xfrm>
            <a:off x="2508738" y="1254370"/>
            <a:ext cx="3200399" cy="586154"/>
          </a:xfrm>
          <a:prstGeom prst="frame">
            <a:avLst>
              <a:gd name="adj1" fmla="val 38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C2A807C9-E8D1-8C9B-FC48-3285AC7ED1D1}"/>
              </a:ext>
            </a:extLst>
          </p:cNvPr>
          <p:cNvSpPr/>
          <p:nvPr/>
        </p:nvSpPr>
        <p:spPr>
          <a:xfrm>
            <a:off x="2672861" y="2714256"/>
            <a:ext cx="5322277" cy="357190"/>
          </a:xfrm>
          <a:prstGeom prst="frame">
            <a:avLst>
              <a:gd name="adj1" fmla="val 38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72EF55C-4E29-229C-0869-09C2BC0FF1D0}"/>
              </a:ext>
            </a:extLst>
          </p:cNvPr>
          <p:cNvSpPr/>
          <p:nvPr/>
        </p:nvSpPr>
        <p:spPr>
          <a:xfrm>
            <a:off x="2397007" y="3599711"/>
            <a:ext cx="7954470" cy="198567"/>
          </a:xfrm>
          <a:prstGeom prst="frame">
            <a:avLst>
              <a:gd name="adj1" fmla="val 38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1D19F97-B569-59E5-4510-EA23CE6EFB83}"/>
              </a:ext>
            </a:extLst>
          </p:cNvPr>
          <p:cNvSpPr/>
          <p:nvPr/>
        </p:nvSpPr>
        <p:spPr>
          <a:xfrm>
            <a:off x="2397007" y="5229943"/>
            <a:ext cx="7954470" cy="198567"/>
          </a:xfrm>
          <a:prstGeom prst="frame">
            <a:avLst>
              <a:gd name="adj1" fmla="val 38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6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B57B4-7C41-D907-C39A-72CE6FD6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7D1A-14CB-C5E8-D2FF-FA96A285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30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A583D"/>
                </a:solidFill>
                <a:latin typeface="Cinzel Black" pitchFamily="2" charset="77"/>
              </a:rPr>
              <a:t>Who?</a:t>
            </a:r>
            <a:r>
              <a:rPr lang="en-US" sz="5000">
                <a:solidFill>
                  <a:srgbClr val="2A583D"/>
                </a:solidFill>
                <a:latin typeface="Cinzel Black" pitchFamily="2" charset="77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5912A-E887-F99A-143C-DE6990AC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78485" y="237686"/>
            <a:ext cx="9913797" cy="6382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7924C4-3E7E-2786-9EF2-3BFA51080859}"/>
              </a:ext>
            </a:extLst>
          </p:cNvPr>
          <p:cNvSpPr/>
          <p:nvPr/>
        </p:nvSpPr>
        <p:spPr>
          <a:xfrm>
            <a:off x="9664861" y="555586"/>
            <a:ext cx="648182" cy="10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5E4E8C-468C-8AE9-97A4-7ACCC03EFD0F}"/>
              </a:ext>
            </a:extLst>
          </p:cNvPr>
          <p:cNvCxnSpPr>
            <a:cxnSpLocks/>
          </p:cNvCxnSpPr>
          <p:nvPr/>
        </p:nvCxnSpPr>
        <p:spPr>
          <a:xfrm>
            <a:off x="9229709" y="555586"/>
            <a:ext cx="0" cy="5446714"/>
          </a:xfrm>
          <a:prstGeom prst="line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AC2251-F562-CD6C-31AE-55C9204AA92F}"/>
              </a:ext>
            </a:extLst>
          </p:cNvPr>
          <p:cNvCxnSpPr>
            <a:cxnSpLocks/>
          </p:cNvCxnSpPr>
          <p:nvPr/>
        </p:nvCxnSpPr>
        <p:spPr>
          <a:xfrm>
            <a:off x="9813060" y="555586"/>
            <a:ext cx="0" cy="5446714"/>
          </a:xfrm>
          <a:prstGeom prst="line">
            <a:avLst/>
          </a:prstGeom>
          <a:ln w="19050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59508F-D194-29E3-A770-D0F7684CD7A0}"/>
              </a:ext>
            </a:extLst>
          </p:cNvPr>
          <p:cNvCxnSpPr>
            <a:cxnSpLocks/>
          </p:cNvCxnSpPr>
          <p:nvPr/>
        </p:nvCxnSpPr>
        <p:spPr>
          <a:xfrm>
            <a:off x="2952786" y="1358718"/>
            <a:ext cx="7525759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93DB29-25F1-482E-BCD8-E1270DD922FE}"/>
              </a:ext>
            </a:extLst>
          </p:cNvPr>
          <p:cNvCxnSpPr>
            <a:cxnSpLocks/>
          </p:cNvCxnSpPr>
          <p:nvPr/>
        </p:nvCxnSpPr>
        <p:spPr>
          <a:xfrm>
            <a:off x="2952786" y="2013974"/>
            <a:ext cx="7525759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6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8B3BA3-6C9B-60CA-9122-589BEEDC7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C21A5-35EA-F4C7-0DA9-A7D29665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br>
              <a:rPr lang="en-US" sz="5400" dirty="0">
                <a:solidFill>
                  <a:srgbClr val="2A583D"/>
                </a:solidFill>
                <a:latin typeface="Cinzel Black" pitchFamily="2" charset="77"/>
              </a:rPr>
            </a:br>
            <a:r>
              <a:rPr lang="en-US" sz="5400" dirty="0">
                <a:solidFill>
                  <a:srgbClr val="2A583D"/>
                </a:solidFill>
                <a:latin typeface="Cinzel Black"/>
              </a:rPr>
              <a:t>What?</a:t>
            </a:r>
            <a:endParaRPr lang="en-US" sz="5400" dirty="0">
              <a:solidFill>
                <a:srgbClr val="2A583D"/>
              </a:solidFill>
              <a:latin typeface="Cinzel Black" pitchFamily="2" charset="77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644D-7589-1310-6E69-56EE59CBF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909771"/>
            <a:ext cx="5020491" cy="332066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Top Categories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Strategic Role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Entry and Hero Products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Underperforming Categories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Brand Anchors</a:t>
            </a:r>
            <a:endParaRPr lang="en-US" sz="2600" b="1" dirty="0">
              <a:latin typeface="Playfair Display SemiBold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3F04B-1C9F-84CF-63A0-4B7EB151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0" t="6544" r="22" b="13947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45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2321-B13C-89C3-5DBE-6E9E1DAB1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96E9-21CE-C47E-3C84-D70F3B30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82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A583D"/>
                </a:solidFill>
                <a:latin typeface="Cinzel Black"/>
              </a:rPr>
              <a:t>What?</a:t>
            </a:r>
            <a:r>
              <a:rPr lang="en-US" sz="5000">
                <a:solidFill>
                  <a:srgbClr val="2A583D"/>
                </a:solidFill>
                <a:latin typeface="Cinzel Black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9155D-12CF-4FE0-0F19-44DEBFB1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4340" y="286"/>
            <a:ext cx="9726153" cy="6835655"/>
          </a:xfrm>
          <a:prstGeom prst="rect">
            <a:avLst/>
          </a:prstGeom>
        </p:spPr>
      </p:pic>
      <p:sp>
        <p:nvSpPr>
          <p:cNvPr id="13" name="Donut 7">
            <a:extLst>
              <a:ext uri="{FF2B5EF4-FFF2-40B4-BE49-F238E27FC236}">
                <a16:creationId xmlns:a16="http://schemas.microsoft.com/office/drawing/2014/main" id="{A229BC41-5D28-B3CA-8711-642739ACCC8B}"/>
              </a:ext>
            </a:extLst>
          </p:cNvPr>
          <p:cNvSpPr/>
          <p:nvPr/>
        </p:nvSpPr>
        <p:spPr>
          <a:xfrm>
            <a:off x="8632370" y="990601"/>
            <a:ext cx="609601" cy="598714"/>
          </a:xfrm>
          <a:prstGeom prst="donut">
            <a:avLst>
              <a:gd name="adj" fmla="val 11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34B2E-4A72-EB09-16FD-2042AB8BE148}"/>
              </a:ext>
            </a:extLst>
          </p:cNvPr>
          <p:cNvSpPr txBox="1"/>
          <p:nvPr/>
        </p:nvSpPr>
        <p:spPr>
          <a:xfrm>
            <a:off x="8087936" y="533400"/>
            <a:ext cx="1697901" cy="52277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>
                <a:solidFill>
                  <a:srgbClr val="FF0000"/>
                </a:solidFill>
                <a:latin typeface="Playfair Display Medium" pitchFamily="2" charset="77"/>
              </a:rPr>
              <a:t>Lipstick: 676,930</a:t>
            </a:r>
          </a:p>
        </p:txBody>
      </p:sp>
      <p:sp>
        <p:nvSpPr>
          <p:cNvPr id="4" name="Donut 7">
            <a:extLst>
              <a:ext uri="{FF2B5EF4-FFF2-40B4-BE49-F238E27FC236}">
                <a16:creationId xmlns:a16="http://schemas.microsoft.com/office/drawing/2014/main" id="{68E9A39F-231A-49BA-FD79-5B345F9F01D3}"/>
              </a:ext>
            </a:extLst>
          </p:cNvPr>
          <p:cNvSpPr/>
          <p:nvPr/>
        </p:nvSpPr>
        <p:spPr>
          <a:xfrm>
            <a:off x="4310742" y="2688772"/>
            <a:ext cx="609601" cy="1208314"/>
          </a:xfrm>
          <a:prstGeom prst="donut">
            <a:avLst>
              <a:gd name="adj" fmla="val 11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BD220-3F76-C3EB-158F-CDB050722C30}"/>
              </a:ext>
            </a:extLst>
          </p:cNvPr>
          <p:cNvSpPr txBox="1"/>
          <p:nvPr/>
        </p:nvSpPr>
        <p:spPr>
          <a:xfrm>
            <a:off x="4843993" y="2688771"/>
            <a:ext cx="1720343" cy="52277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>
                <a:solidFill>
                  <a:srgbClr val="FF0000"/>
                </a:solidFill>
                <a:latin typeface="Playfair Display Medium" pitchFamily="2" charset="77"/>
              </a:rPr>
              <a:t>Fragrance: 105M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2D4DE28-7CAE-30A1-01A1-7ACAF1548E16}"/>
              </a:ext>
            </a:extLst>
          </p:cNvPr>
          <p:cNvSpPr/>
          <p:nvPr/>
        </p:nvSpPr>
        <p:spPr>
          <a:xfrm>
            <a:off x="9219743" y="1051112"/>
            <a:ext cx="1276743" cy="5459165"/>
          </a:xfrm>
          <a:prstGeom prst="frame">
            <a:avLst>
              <a:gd name="adj1" fmla="val 38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21D65FE-3C4A-F584-ACD4-EB81970C6FA0}"/>
              </a:ext>
            </a:extLst>
          </p:cNvPr>
          <p:cNvSpPr/>
          <p:nvPr/>
        </p:nvSpPr>
        <p:spPr>
          <a:xfrm>
            <a:off x="4915598" y="1857754"/>
            <a:ext cx="630198" cy="4774135"/>
          </a:xfrm>
          <a:prstGeom prst="frame">
            <a:avLst>
              <a:gd name="adj1" fmla="val 38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9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/>
      <p:bldP spid="15" grpId="1"/>
      <p:bldP spid="4" grpId="0" animBg="1"/>
      <p:bldP spid="4" grpId="1" animBg="1"/>
      <p:bldP spid="6" grpId="0"/>
      <p:bldP spid="6" grpId="1"/>
      <p:bldP spid="5" grpId="0" animBg="1"/>
      <p:bldP spid="5" grpId="1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ADD09-5F5B-7619-51EA-E98696C03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266D4-C893-5202-F82B-95EF9B9A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br>
              <a:rPr lang="en-US" sz="5400" dirty="0">
                <a:solidFill>
                  <a:srgbClr val="2A583D"/>
                </a:solidFill>
                <a:latin typeface="Cinzel Black" pitchFamily="2" charset="77"/>
              </a:rPr>
            </a:br>
            <a:r>
              <a:rPr lang="en-US" sz="5400" dirty="0">
                <a:solidFill>
                  <a:srgbClr val="2A583D"/>
                </a:solidFill>
                <a:latin typeface="Cinzel Black"/>
              </a:rPr>
              <a:t>How?</a:t>
            </a:r>
            <a:endParaRPr lang="en-US" sz="5400" dirty="0">
              <a:solidFill>
                <a:srgbClr val="2A583D"/>
              </a:solidFill>
              <a:latin typeface="Cinzel Black" pitchFamily="2" charset="77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88270-A890-8C6B-67C7-06FB09DB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56" y="2748235"/>
            <a:ext cx="5455920" cy="332066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High-Performing Formats</a:t>
            </a:r>
          </a:p>
          <a:p>
            <a:pPr>
              <a:lnSpc>
                <a:spcPct val="20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Performance Comparison</a:t>
            </a:r>
          </a:p>
          <a:p>
            <a:pPr>
              <a:lnSpc>
                <a:spcPct val="20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Data-Driven Insights</a:t>
            </a:r>
          </a:p>
          <a:p>
            <a:pPr>
              <a:lnSpc>
                <a:spcPct val="20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Commercial and Brand 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A10B1-D4FC-7C3E-5A2C-C47E7B02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16" r="3778" b="4577"/>
          <a:stretch>
            <a:fillRect/>
          </a:stretch>
        </p:blipFill>
        <p:spPr>
          <a:xfrm>
            <a:off x="5538264" y="-29019"/>
            <a:ext cx="6697274" cy="693904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55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ADD09-5F5B-7619-51EA-E98696C03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4C1658-E5DD-80FE-5869-A634516FBE89}"/>
              </a:ext>
            </a:extLst>
          </p:cNvPr>
          <p:cNvCxnSpPr>
            <a:cxnSpLocks/>
          </p:cNvCxnSpPr>
          <p:nvPr/>
        </p:nvCxnSpPr>
        <p:spPr>
          <a:xfrm>
            <a:off x="1925057" y="770021"/>
            <a:ext cx="0" cy="506529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98142-EFB2-241E-AC98-023C3C41F370}"/>
              </a:ext>
            </a:extLst>
          </p:cNvPr>
          <p:cNvCxnSpPr>
            <a:cxnSpLocks/>
          </p:cNvCxnSpPr>
          <p:nvPr/>
        </p:nvCxnSpPr>
        <p:spPr>
          <a:xfrm flipH="1">
            <a:off x="1925057" y="5823279"/>
            <a:ext cx="892742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AC172F-0B47-2A74-3247-06A027615221}"/>
              </a:ext>
            </a:extLst>
          </p:cNvPr>
          <p:cNvSpPr txBox="1"/>
          <p:nvPr/>
        </p:nvSpPr>
        <p:spPr>
          <a:xfrm>
            <a:off x="302697" y="2890391"/>
            <a:ext cx="14879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Playfair Display Medium" pitchFamily="2" charset="77"/>
              </a:rPr>
              <a:t>Brand</a:t>
            </a:r>
          </a:p>
          <a:p>
            <a:pPr algn="ctr"/>
            <a:r>
              <a:rPr lang="en-US" sz="3200">
                <a:latin typeface="Playfair Display Medium" pitchFamily="2" charset="77"/>
              </a:rPr>
              <a:t>Impact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1F08E7-DABC-67EF-5937-18EEE086C088}"/>
              </a:ext>
            </a:extLst>
          </p:cNvPr>
          <p:cNvSpPr txBox="1"/>
          <p:nvPr/>
        </p:nvSpPr>
        <p:spPr>
          <a:xfrm>
            <a:off x="5874847" y="5978496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Playfair Display Medium" pitchFamily="2" charset="77"/>
              </a:rPr>
              <a:t>Cost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F45A7A-7F34-3F37-21E9-74A9DED72A19}"/>
              </a:ext>
            </a:extLst>
          </p:cNvPr>
          <p:cNvSpPr txBox="1"/>
          <p:nvPr/>
        </p:nvSpPr>
        <p:spPr>
          <a:xfrm>
            <a:off x="995095" y="672570"/>
            <a:ext cx="86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50000"/>
                  </a:schemeClr>
                </a:solidFill>
                <a:latin typeface="Playfair Display Medium" pitchFamily="2" charset="77"/>
              </a:rPr>
              <a:t>High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F24F84-7EFA-1441-643C-68E7AD361D29}"/>
              </a:ext>
            </a:extLst>
          </p:cNvPr>
          <p:cNvSpPr txBox="1"/>
          <p:nvPr/>
        </p:nvSpPr>
        <p:spPr>
          <a:xfrm>
            <a:off x="1046651" y="537364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50000"/>
                  </a:schemeClr>
                </a:solidFill>
                <a:latin typeface="Playfair Display Medium" pitchFamily="2" charset="77"/>
              </a:rPr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9B235-EAB5-B194-0ED7-E17C6FE43843}"/>
              </a:ext>
            </a:extLst>
          </p:cNvPr>
          <p:cNvSpPr txBox="1"/>
          <p:nvPr/>
        </p:nvSpPr>
        <p:spPr>
          <a:xfrm>
            <a:off x="10059837" y="5835311"/>
            <a:ext cx="86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50000"/>
                  </a:schemeClr>
                </a:solidFill>
                <a:latin typeface="Playfair Display Medium" pitchFamily="2" charset="77"/>
              </a:rPr>
              <a:t>High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512CFA-8F24-2A1D-7917-C534CCC0D03C}"/>
              </a:ext>
            </a:extLst>
          </p:cNvPr>
          <p:cNvSpPr/>
          <p:nvPr/>
        </p:nvSpPr>
        <p:spPr>
          <a:xfrm>
            <a:off x="5097190" y="2625696"/>
            <a:ext cx="541421" cy="52939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3217CB-6EF2-B0AF-293E-E72A036970A8}"/>
              </a:ext>
            </a:extLst>
          </p:cNvPr>
          <p:cNvSpPr/>
          <p:nvPr/>
        </p:nvSpPr>
        <p:spPr>
          <a:xfrm>
            <a:off x="3601922" y="3989645"/>
            <a:ext cx="541421" cy="5293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7F53DC-1D88-50C8-D52B-3CA763B7593C}"/>
              </a:ext>
            </a:extLst>
          </p:cNvPr>
          <p:cNvSpPr/>
          <p:nvPr/>
        </p:nvSpPr>
        <p:spPr>
          <a:xfrm>
            <a:off x="7635558" y="1134235"/>
            <a:ext cx="541421" cy="5293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B7DA4E-A581-D3E8-5BB6-CF315C55DA12}"/>
              </a:ext>
            </a:extLst>
          </p:cNvPr>
          <p:cNvSpPr/>
          <p:nvPr/>
        </p:nvSpPr>
        <p:spPr>
          <a:xfrm>
            <a:off x="9816901" y="1160672"/>
            <a:ext cx="541421" cy="5293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1ABAB7-0A95-EC78-CECC-077CDEE32ABC}"/>
              </a:ext>
            </a:extLst>
          </p:cNvPr>
          <p:cNvSpPr/>
          <p:nvPr/>
        </p:nvSpPr>
        <p:spPr>
          <a:xfrm>
            <a:off x="7635559" y="2798460"/>
            <a:ext cx="541421" cy="5293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8E44B-4340-CA08-0EB3-B1BF3C8CD320}"/>
              </a:ext>
            </a:extLst>
          </p:cNvPr>
          <p:cNvSpPr txBox="1"/>
          <p:nvPr/>
        </p:nvSpPr>
        <p:spPr>
          <a:xfrm>
            <a:off x="3114398" y="4527056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Playfair Display Medium" pitchFamily="2" charset="77"/>
              </a:rPr>
              <a:t>Mall Kiosk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2F7B87-52B4-2493-2A4F-0B6D9700352A}"/>
              </a:ext>
            </a:extLst>
          </p:cNvPr>
          <p:cNvSpPr txBox="1"/>
          <p:nvPr/>
        </p:nvSpPr>
        <p:spPr>
          <a:xfrm>
            <a:off x="4740164" y="1425367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3"/>
                </a:solidFill>
                <a:latin typeface="Playfair Display Medium" pitchFamily="2" charset="77"/>
              </a:rPr>
              <a:t>Mobile</a:t>
            </a:r>
          </a:p>
          <a:p>
            <a:pPr algn="ctr"/>
            <a:r>
              <a:rPr lang="en-US" sz="2400">
                <a:solidFill>
                  <a:schemeClr val="accent3"/>
                </a:solidFill>
                <a:latin typeface="Playfair Display Medium" pitchFamily="2" charset="77"/>
              </a:rPr>
              <a:t>Pop-Up</a:t>
            </a:r>
          </a:p>
          <a:p>
            <a:pPr algn="ctr"/>
            <a:r>
              <a:rPr lang="en-US" sz="2400">
                <a:solidFill>
                  <a:schemeClr val="accent3"/>
                </a:solidFill>
                <a:latin typeface="Playfair Display Medium" pitchFamily="2" charset="77"/>
              </a:rPr>
              <a:t>Truck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6D8F3D-C639-3557-CA51-11DCFEAD1EEC}"/>
              </a:ext>
            </a:extLst>
          </p:cNvPr>
          <p:cNvSpPr txBox="1"/>
          <p:nvPr/>
        </p:nvSpPr>
        <p:spPr>
          <a:xfrm>
            <a:off x="6818471" y="3409835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Playfair Display Medium" pitchFamily="2" charset="77"/>
              </a:rPr>
              <a:t>Shop-in-Shop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AF588-682E-97FE-C842-DB014C55D85C}"/>
              </a:ext>
            </a:extLst>
          </p:cNvPr>
          <p:cNvSpPr txBox="1"/>
          <p:nvPr/>
        </p:nvSpPr>
        <p:spPr>
          <a:xfrm>
            <a:off x="7010830" y="652374"/>
            <a:ext cx="179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Playfair Display Medium" pitchFamily="2" charset="77"/>
              </a:rPr>
              <a:t>Flash 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CB2BB6-71AE-4649-96AD-223C0B1369D8}"/>
              </a:ext>
            </a:extLst>
          </p:cNvPr>
          <p:cNvSpPr txBox="1"/>
          <p:nvPr/>
        </p:nvSpPr>
        <p:spPr>
          <a:xfrm>
            <a:off x="9216220" y="1783474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Playfair Display Medium" pitchFamily="2" charset="77"/>
              </a:rPr>
              <a:t>Standalone</a:t>
            </a:r>
          </a:p>
          <a:p>
            <a:pPr algn="ctr"/>
            <a:r>
              <a:rPr lang="en-US" sz="2400">
                <a:solidFill>
                  <a:schemeClr val="accent5"/>
                </a:solidFill>
                <a:latin typeface="Playfair Display Medium" pitchFamily="2" charset="77"/>
              </a:rPr>
              <a:t>Pop-Up</a:t>
            </a:r>
          </a:p>
        </p:txBody>
      </p:sp>
    </p:spTree>
    <p:extLst>
      <p:ext uri="{BB962C8B-B14F-4D97-AF65-F5344CB8AC3E}">
        <p14:creationId xmlns:p14="http://schemas.microsoft.com/office/powerpoint/2010/main" val="282767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C826C-5AFF-1F5F-B37D-C1DFD0A25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B76189-3E67-25FC-A8E2-100257FD9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2" y="501651"/>
            <a:ext cx="5634455" cy="1716255"/>
          </a:xfrm>
        </p:spPr>
        <p:txBody>
          <a:bodyPr anchor="b">
            <a:normAutofit/>
          </a:bodyPr>
          <a:lstStyle/>
          <a:p>
            <a:r>
              <a:rPr lang="en-US" sz="4300" dirty="0">
                <a:latin typeface="Cinzel Black" pitchFamily="2" charset="77"/>
                <a:ea typeface="+mj-lt"/>
                <a:cs typeface="+mj-lt"/>
              </a:rPr>
              <a:t>What is POP UP store - Overview</a:t>
            </a:r>
            <a:endParaRPr lang="en-US" dirty="0">
              <a:latin typeface="Cinzel Black" pitchFamily="2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ucci Rolls Out New Pop-Up Concept | BoF">
            <a:extLst>
              <a:ext uri="{FF2B5EF4-FFF2-40B4-BE49-F238E27FC236}">
                <a16:creationId xmlns:a16="http://schemas.microsoft.com/office/drawing/2014/main" id="{2F245E6E-0310-684F-5F23-363A0700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" r="2" b="2"/>
          <a:stretch>
            <a:fillRect/>
          </a:stretch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5" name="Picture 4" descr="Inside Gucci's Flora Gorgeous Gardenia Pop-Up at The Grove">
            <a:extLst>
              <a:ext uri="{FF2B5EF4-FFF2-40B4-BE49-F238E27FC236}">
                <a16:creationId xmlns:a16="http://schemas.microsoft.com/office/drawing/2014/main" id="{F07E6EC3-7AC8-C038-D19A-E457A1F3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8"/>
          <a:stretch>
            <a:fillRect/>
          </a:stretch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DA5628-0246-A625-3832-33E508C86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5096581" cy="371042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Playfair Display Medium" pitchFamily="2" charset="77"/>
                <a:ea typeface="+mn-lt"/>
                <a:cs typeface="+mn-lt"/>
              </a:rPr>
              <a:t>POP-UP store concept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  <a:latin typeface="Playfair Display Medium" pitchFamily="2" charset="77"/>
                <a:ea typeface="+mn-lt"/>
                <a:cs typeface="+mn-lt"/>
              </a:rPr>
              <a:t>offere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Playfair Display Medium" pitchFamily="2" charset="77"/>
                <a:ea typeface="+mn-lt"/>
                <a:cs typeface="+mn-lt"/>
              </a:rPr>
              <a:t> immersive, limited-time brand experiences and exclusivity.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Playfair Display Medium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Playfair Display Medium" pitchFamily="2" charset="77"/>
                <a:ea typeface="+mn-lt"/>
                <a:cs typeface="+mn-lt"/>
              </a:rPr>
              <a:t>For 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latin typeface="Playfair Display Black" pitchFamily="2" charset="77"/>
                <a:ea typeface="+mn-lt"/>
                <a:cs typeface="+mn-lt"/>
              </a:rPr>
              <a:t>Gucci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Playfair Display Medium" pitchFamily="2" charset="77"/>
                <a:ea typeface="+mn-lt"/>
                <a:cs typeface="+mn-lt"/>
              </a:rPr>
              <a:t>, pop-ups act as a 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latin typeface="Playfair Display Black" pitchFamily="2" charset="77"/>
                <a:ea typeface="+mn-lt"/>
                <a:cs typeface="+mn-lt"/>
              </a:rPr>
              <a:t>strategic tool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Playfair Display Medium" pitchFamily="2" charset="77"/>
                <a:ea typeface="+mn-lt"/>
                <a:cs typeface="+mn-lt"/>
              </a:rPr>
              <a:t> to test markets, showcase craftsmanship, and build emotional connections.</a:t>
            </a:r>
            <a:endParaRPr lang="en-US" dirty="0">
              <a:solidFill>
                <a:schemeClr val="tx1">
                  <a:alpha val="80000"/>
                </a:schemeClr>
              </a:solidFill>
              <a:latin typeface="Playfair Display Medium" pitchFamily="2" charset="77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alpha val="80000"/>
                </a:schemeClr>
              </a:solidFill>
              <a:latin typeface="Playfair Display Medium" pitchFamily="2" charset="77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alpha val="80000"/>
                </a:schemeClr>
              </a:solidFill>
              <a:latin typeface="Playfair Display Medium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13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8549B-F860-DFE1-4B85-16F20A04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2498-B63F-F5D4-6330-CCE50535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91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A583D"/>
                </a:solidFill>
                <a:latin typeface="Cinzel Black"/>
              </a:rPr>
              <a:t>How?</a:t>
            </a:r>
            <a:r>
              <a:rPr lang="en-US" sz="5000">
                <a:solidFill>
                  <a:srgbClr val="2A583D"/>
                </a:solidFill>
                <a:latin typeface="Cinzel Black"/>
              </a:rPr>
              <a:t> </a:t>
            </a:r>
          </a:p>
        </p:txBody>
      </p:sp>
      <p:pic>
        <p:nvPicPr>
          <p:cNvPr id="10" name="Picture 9" descr="A screenshot of a screen&#10;&#10;AI-generated content may be incorrect.">
            <a:extLst>
              <a:ext uri="{FF2B5EF4-FFF2-40B4-BE49-F238E27FC236}">
                <a16:creationId xmlns:a16="http://schemas.microsoft.com/office/drawing/2014/main" id="{A6D99FD8-7AA5-4C6C-B0E7-A2463BED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5067" y="286"/>
            <a:ext cx="9404698" cy="6835654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5C6642F-321E-7693-5792-DC4C969170F1}"/>
              </a:ext>
            </a:extLst>
          </p:cNvPr>
          <p:cNvSpPr/>
          <p:nvPr/>
        </p:nvSpPr>
        <p:spPr>
          <a:xfrm>
            <a:off x="3377743" y="1058810"/>
            <a:ext cx="1038137" cy="5451467"/>
          </a:xfrm>
          <a:prstGeom prst="frame">
            <a:avLst>
              <a:gd name="adj1" fmla="val 38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A18BD3B-DC7F-6B75-B233-2EF940E67EAC}"/>
              </a:ext>
            </a:extLst>
          </p:cNvPr>
          <p:cNvSpPr/>
          <p:nvPr/>
        </p:nvSpPr>
        <p:spPr>
          <a:xfrm>
            <a:off x="6295114" y="1058812"/>
            <a:ext cx="1244965" cy="5451464"/>
          </a:xfrm>
          <a:prstGeom prst="frame">
            <a:avLst>
              <a:gd name="adj1" fmla="val 38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9EA5E7-A58E-5576-0D6B-745845285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21A20-BD86-5BE6-FD69-36714401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34" y="501215"/>
            <a:ext cx="4368602" cy="1956841"/>
          </a:xfrm>
        </p:spPr>
        <p:txBody>
          <a:bodyPr anchor="b">
            <a:normAutofit/>
          </a:bodyPr>
          <a:lstStyle/>
          <a:p>
            <a:br>
              <a:rPr lang="en-US" sz="5400" dirty="0">
                <a:solidFill>
                  <a:srgbClr val="2A583D"/>
                </a:solidFill>
                <a:latin typeface="Cinzel Black" pitchFamily="2" charset="77"/>
              </a:rPr>
            </a:br>
            <a:r>
              <a:rPr lang="en-GB" sz="5400" dirty="0">
                <a:solidFill>
                  <a:srgbClr val="2A583D"/>
                </a:solidFill>
                <a:latin typeface="Cinzel Black" pitchFamily="2" charset="77"/>
              </a:rPr>
              <a:t>Summary</a:t>
            </a:r>
            <a:r>
              <a:rPr lang="en-GB" sz="5400" dirty="0">
                <a:solidFill>
                  <a:srgbClr val="2A583D"/>
                </a:solidFill>
                <a:latin typeface="Aptos Display"/>
              </a:rPr>
              <a:t> </a:t>
            </a:r>
            <a:endParaRPr lang="en-US" sz="5400" dirty="0">
              <a:solidFill>
                <a:srgbClr val="2A583D"/>
              </a:solidFill>
              <a:latin typeface="Cinzel Black" pitchFamily="2" charset="77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65ED-33B7-676E-C5DB-CF2DD6CBC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83152"/>
            <a:ext cx="6268720" cy="396598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ts val="4000"/>
              </a:lnSpc>
              <a:buFont typeface="Arial"/>
              <a:buChar char="•"/>
            </a:pPr>
            <a:r>
              <a:rPr lang="en-GB" sz="2400" b="1" dirty="0">
                <a:latin typeface="Playfair Display SemiBold" pitchFamily="2" charset="77"/>
              </a:rPr>
              <a:t>Beauty = Brand Gateway</a:t>
            </a:r>
          </a:p>
          <a:p>
            <a:pPr>
              <a:lnSpc>
                <a:spcPts val="4000"/>
              </a:lnSpc>
              <a:buFont typeface="Arial"/>
              <a:buChar char="•"/>
            </a:pPr>
            <a:r>
              <a:rPr lang="en-GB" sz="2400" b="1" dirty="0">
                <a:latin typeface="Playfair Display SemiBold" pitchFamily="2" charset="77"/>
              </a:rPr>
              <a:t>North America and Asia</a:t>
            </a:r>
          </a:p>
          <a:p>
            <a:pPr>
              <a:lnSpc>
                <a:spcPts val="4000"/>
              </a:lnSpc>
              <a:buFont typeface="Arial"/>
              <a:buChar char="•"/>
            </a:pPr>
            <a:r>
              <a:rPr lang="en-GB" sz="2400" b="1" dirty="0">
                <a:latin typeface="Playfair Display SemiBold" pitchFamily="2" charset="77"/>
              </a:rPr>
              <a:t>Spring / Holiday peaks</a:t>
            </a:r>
          </a:p>
          <a:p>
            <a:pPr>
              <a:lnSpc>
                <a:spcPts val="4000"/>
              </a:lnSpc>
              <a:buFont typeface="Arial"/>
              <a:buChar char="•"/>
            </a:pPr>
            <a:r>
              <a:rPr lang="en-GB" sz="2400" b="1" dirty="0">
                <a:latin typeface="Playfair Display SemiBold" pitchFamily="2" charset="77"/>
                <a:ea typeface="+mn-lt"/>
                <a:cs typeface="+mn-lt"/>
              </a:rPr>
              <a:t>Premium Benchmarks</a:t>
            </a:r>
          </a:p>
          <a:p>
            <a:pPr>
              <a:lnSpc>
                <a:spcPts val="4000"/>
              </a:lnSpc>
              <a:buFont typeface="Arial"/>
              <a:buChar char="•"/>
            </a:pPr>
            <a:r>
              <a:rPr lang="en-GB" sz="2400" b="1" dirty="0">
                <a:latin typeface="Playfair Display SemiBold" pitchFamily="2" charset="77"/>
                <a:ea typeface="+mn-lt"/>
                <a:cs typeface="+mn-lt"/>
              </a:rPr>
              <a:t>Lipstick and Fragrance Lead</a:t>
            </a:r>
          </a:p>
          <a:p>
            <a:pPr>
              <a:lnSpc>
                <a:spcPts val="4000"/>
              </a:lnSpc>
              <a:buFont typeface="Arial"/>
              <a:buChar char="•"/>
            </a:pPr>
            <a:r>
              <a:rPr lang="en-GB" sz="2400" b="1" dirty="0">
                <a:latin typeface="Playfair Display SemiBold" pitchFamily="2" charset="77"/>
                <a:ea typeface="+mn-lt"/>
                <a:cs typeface="+mn-lt"/>
              </a:rPr>
              <a:t>Flash and Mobile Pop-Ups</a:t>
            </a:r>
          </a:p>
        </p:txBody>
      </p:sp>
      <p:pic>
        <p:nvPicPr>
          <p:cNvPr id="4" name="Picture 3" descr="A close up of a flower&#10;&#10;AI-generated content may be incorrect.">
            <a:extLst>
              <a:ext uri="{FF2B5EF4-FFF2-40B4-BE49-F238E27FC236}">
                <a16:creationId xmlns:a16="http://schemas.microsoft.com/office/drawing/2014/main" id="{AA9AC796-A5C6-7A93-92E4-821D973F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" r="4622" b="20493"/>
          <a:stretch>
            <a:fillRect/>
          </a:stretch>
        </p:blipFill>
        <p:spPr>
          <a:xfrm>
            <a:off x="5520224" y="-83314"/>
            <a:ext cx="6686290" cy="697034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14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EC449-F3CE-0C2A-1AE4-8D2181887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12241B-7602-A9E1-6B04-B09069D89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086BD3-9ABA-22AB-018E-A4B31E1818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890338" y="640080"/>
            <a:ext cx="3734014" cy="35661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u="none" strike="noStrike" cap="none" normalizeH="0" baseline="0">
                <a:ln>
                  <a:noFill/>
                </a:ln>
                <a:effectLst/>
                <a:latin typeface="Playfair Display Medium" pitchFamily="2" charset="77"/>
                <a:ea typeface="-webkit-standard"/>
              </a:rPr>
              <a:t>Gucci</a:t>
            </a:r>
            <a:br>
              <a:rPr kumimoji="0" lang="en-US" altLang="en-US" sz="3400" b="1" u="none" strike="noStrike" cap="none" normalizeH="0" baseline="0">
                <a:ln>
                  <a:noFill/>
                </a:ln>
                <a:effectLst/>
                <a:latin typeface="Playfair Display Black" pitchFamily="2" charset="77"/>
                <a:ea typeface="-webkit-standard"/>
              </a:rPr>
            </a:br>
            <a:r>
              <a:rPr kumimoji="0" lang="en-US" altLang="en-US" sz="3400" b="1" u="none" strike="noStrike" cap="none" normalizeH="0" baseline="0">
                <a:ln>
                  <a:noFill/>
                </a:ln>
                <a:effectLst/>
                <a:latin typeface="Playfair Display Black" pitchFamily="2" charset="77"/>
                <a:ea typeface="-webkit-standard"/>
              </a:rPr>
              <a:t>Pop-up Cosmetics Expansion Analysis</a:t>
            </a:r>
            <a:br>
              <a:rPr kumimoji="0" lang="en-US" altLang="en-US" sz="3400" b="1" u="none" strike="noStrike" cap="none" normalizeH="0" baseline="0">
                <a:ln>
                  <a:noFill/>
                </a:ln>
                <a:effectLst/>
                <a:latin typeface="Playfair Display Black" pitchFamily="2" charset="77"/>
                <a:ea typeface="-webkit-standard"/>
              </a:rPr>
            </a:br>
            <a:r>
              <a:rPr kumimoji="0" lang="en-US" altLang="en-US" sz="3400" u="none" strike="noStrike" cap="none" normalizeH="0" baseline="0">
                <a:ln>
                  <a:noFill/>
                </a:ln>
                <a:effectLst/>
                <a:latin typeface="Playfair Display Medium" pitchFamily="2" charset="77"/>
                <a:ea typeface="-webkit-standard"/>
              </a:rPr>
              <a:t>A 5W1H Strategic Framework</a:t>
            </a:r>
            <a:endParaRPr kumimoji="0" lang="en-US" altLang="en-US" sz="3400" u="none" strike="noStrike" cap="none" normalizeH="0" baseline="0">
              <a:ln>
                <a:noFill/>
              </a:ln>
              <a:effectLst/>
              <a:latin typeface="Playfair Display Medium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7ACEC-FA8B-3283-28E8-29AEE539E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>
                <a:latin typeface="Playfair Display Medium" pitchFamily="2" charset="77"/>
              </a:rPr>
              <a:t>Marketing Team</a:t>
            </a:r>
          </a:p>
          <a:p>
            <a:pPr algn="l"/>
            <a:r>
              <a:rPr lang="en-US">
                <a:latin typeface="Playfair Display Medium" pitchFamily="2" charset="77"/>
              </a:rPr>
              <a:t>Karina Hsu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E51137DE-E3CD-EFD4-B746-7CF3B1F6C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different makeup products&#10;&#10;AI-generated content may be incorrect.">
            <a:extLst>
              <a:ext uri="{FF2B5EF4-FFF2-40B4-BE49-F238E27FC236}">
                <a16:creationId xmlns:a16="http://schemas.microsoft.com/office/drawing/2014/main" id="{00E62F45-D5A5-42B6-EAA9-5B74B2F8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"/>
            <a:ext cx="12360331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7879A-8A84-2C7F-DDB5-34E34C37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2" b="1102"/>
          <a:stretch>
            <a:fillRect/>
          </a:stretch>
        </p:blipFill>
        <p:spPr>
          <a:xfrm>
            <a:off x="5380892" y="10"/>
            <a:ext cx="7012573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281BC-EBA9-E680-FBBA-ADE35239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24" t="7972" b="72095"/>
          <a:stretch>
            <a:fillRect/>
          </a:stretch>
        </p:blipFill>
        <p:spPr>
          <a:xfrm>
            <a:off x="6107753" y="3728636"/>
            <a:ext cx="5825751" cy="164164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B115E-0937-718A-C7E9-E4FD75A6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13" t="20972" r="15395" b="23559"/>
          <a:stretch>
            <a:fillRect/>
          </a:stretch>
        </p:blipFill>
        <p:spPr>
          <a:xfrm>
            <a:off x="6531428" y="470412"/>
            <a:ext cx="4978400" cy="388983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1EBD69-D7FE-57FD-FC16-EAD90A695D89}"/>
              </a:ext>
            </a:extLst>
          </p:cNvPr>
          <p:cNvSpPr txBox="1"/>
          <p:nvPr/>
        </p:nvSpPr>
        <p:spPr>
          <a:xfrm>
            <a:off x="7272372" y="4447326"/>
            <a:ext cx="3825085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BB965F"/>
                </a:solidFill>
                <a:latin typeface="Playfair Display Medium" pitchFamily="2" charset="77"/>
              </a:rPr>
              <a:t>Marketing Team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BB965F"/>
                </a:solidFill>
                <a:latin typeface="Playfair Display Medium" pitchFamily="2" charset="77"/>
              </a:rPr>
              <a:t>Karina Hsu, Shloka </a:t>
            </a:r>
            <a:r>
              <a:rPr lang="en-US" sz="2000" dirty="0" err="1">
                <a:solidFill>
                  <a:srgbClr val="BB965F"/>
                </a:solidFill>
                <a:latin typeface="Playfair Display Medium" pitchFamily="2" charset="77"/>
              </a:rPr>
              <a:t>Patade</a:t>
            </a:r>
            <a:endParaRPr lang="en-US" sz="2000" dirty="0">
              <a:solidFill>
                <a:srgbClr val="BB965F"/>
              </a:solidFill>
              <a:latin typeface="Playfair Display Medium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BB965F"/>
                </a:solidFill>
                <a:latin typeface="Playfair Display Medium" pitchFamily="2" charset="77"/>
              </a:rPr>
              <a:t>Contact: </a:t>
            </a:r>
            <a:r>
              <a:rPr lang="en-US" sz="2000" dirty="0" err="1">
                <a:solidFill>
                  <a:srgbClr val="BB965F"/>
                </a:solidFill>
                <a:latin typeface="Playfair Display Medium" pitchFamily="2" charset="77"/>
              </a:rPr>
              <a:t>marketing@gucci.com</a:t>
            </a:r>
            <a:endParaRPr lang="en-US" sz="2000" dirty="0">
              <a:solidFill>
                <a:srgbClr val="BB965F"/>
              </a:solidFill>
              <a:latin typeface="Playfair Display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186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51E0-48AF-3392-1CB1-BEA8D2BB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61" y="268580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2A583D"/>
                </a:solidFill>
                <a:latin typeface="Cinzel Black" pitchFamily="2" charset="77"/>
              </a:rPr>
              <a:t>AGENDA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CB1F086-B95B-CEB9-C9D9-94E7C3C48B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8620" y="1197454"/>
            <a:ext cx="6779420" cy="512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A583D"/>
                </a:solidFill>
                <a:latin typeface="Playfair Display Medium" pitchFamily="2" charset="77"/>
              </a:rPr>
              <a:t>Why - Gucci expansion rationale</a:t>
            </a:r>
            <a:endParaRPr kumimoji="0" lang="en-US" altLang="en-US" u="none" strike="noStrike" cap="none" normalizeH="0" baseline="0" dirty="0">
              <a:ln>
                <a:noFill/>
              </a:ln>
              <a:solidFill>
                <a:srgbClr val="2A583D"/>
              </a:solidFill>
              <a:effectLst/>
              <a:latin typeface="Playfair Display Medium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2A583D"/>
                </a:solidFill>
                <a:effectLst/>
                <a:latin typeface="Playfair Display Medium" pitchFamily="2" charset="77"/>
              </a:rPr>
              <a:t>Where - Regional performance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2A583D"/>
                </a:solidFill>
                <a:effectLst/>
                <a:latin typeface="Playfair Display Medium" pitchFamily="2" charset="77"/>
              </a:rPr>
              <a:t>When - Seasonality trends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2A583D"/>
                </a:solidFill>
                <a:effectLst/>
                <a:latin typeface="Playfair Display Medium" pitchFamily="2" charset="77"/>
              </a:rPr>
              <a:t>Who - Competitive landscape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2A583D"/>
                </a:solidFill>
                <a:effectLst/>
                <a:latin typeface="Playfair Display Medium" pitchFamily="2" charset="77"/>
              </a:rPr>
              <a:t>What - Product strengths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2A583D"/>
                </a:solidFill>
                <a:effectLst/>
                <a:latin typeface="Playfair Display Medium" pitchFamily="2" charset="77"/>
              </a:rPr>
              <a:t>How - Event strategy recommendations</a:t>
            </a:r>
          </a:p>
        </p:txBody>
      </p:sp>
      <p:pic>
        <p:nvPicPr>
          <p:cNvPr id="1029" name="Picture 5" descr="Gucci Beauty | Gucci Gloss à Lèvres Beauty Campaign">
            <a:extLst>
              <a:ext uri="{FF2B5EF4-FFF2-40B4-BE49-F238E27FC236}">
                <a16:creationId xmlns:a16="http://schemas.microsoft.com/office/drawing/2014/main" id="{CA64C5BE-29B4-41FB-740F-3E2BD80DF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/>
          <a:stretch>
            <a:fillRect/>
          </a:stretch>
        </p:blipFill>
        <p:spPr bwMode="auto">
          <a:xfrm>
            <a:off x="6952161" y="0"/>
            <a:ext cx="52398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0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45DC4F-5870-858E-B21B-A08587169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91C88-D32D-865E-502B-BC740C26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84" y="325664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2A583D"/>
                </a:solidFill>
                <a:latin typeface="Cinzel Black" pitchFamily="2" charset="77"/>
              </a:rPr>
              <a:t>Why?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8B93F-4559-4DE6-AEB4-AACE994CD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58580"/>
            <a:ext cx="4243589" cy="374612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Boost Brand Visibility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Experience Luxury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Drive Sales and Trial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Market Testing</a:t>
            </a:r>
            <a:endParaRPr lang="en-US" sz="2600" b="1" dirty="0">
              <a:latin typeface="Playfair Display SemiBold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Content and PR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EE69D-0DFA-5FB8-731E-01D7D0B1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45" b="8745"/>
          <a:stretch/>
        </p:blipFill>
        <p:spPr>
          <a:xfrm>
            <a:off x="543583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1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29AFE-2F92-C882-8F74-B39120330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0A40-1558-CCF9-30EA-0DE1F4B0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81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2A583D"/>
                </a:solidFill>
                <a:latin typeface="Cinzel Black"/>
              </a:rPr>
              <a:t>Why?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031D18-1EA8-A778-EED9-677E8067E9AE}"/>
              </a:ext>
            </a:extLst>
          </p:cNvPr>
          <p:cNvSpPr txBox="1"/>
          <p:nvPr/>
        </p:nvSpPr>
        <p:spPr>
          <a:xfrm>
            <a:off x="8234227" y="2076808"/>
            <a:ext cx="184731" cy="61196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endParaRPr lang="en-US" sz="2000">
              <a:solidFill>
                <a:schemeClr val="accent2"/>
              </a:solidFill>
              <a:latin typeface="Playfair Display Medium" pitchFamily="2" charset="77"/>
            </a:endParaRPr>
          </a:p>
        </p:txBody>
      </p:sp>
      <p:pic>
        <p:nvPicPr>
          <p:cNvPr id="3" name="Picture 2" descr="A map of the world with red dots&#10;&#10;AI-generated content may be incorrect.">
            <a:extLst>
              <a:ext uri="{FF2B5EF4-FFF2-40B4-BE49-F238E27FC236}">
                <a16:creationId xmlns:a16="http://schemas.microsoft.com/office/drawing/2014/main" id="{91C9BAA5-AE91-5498-8513-8333DB70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836" y="142068"/>
            <a:ext cx="7830870" cy="65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2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B86EC-78C4-D75E-92CD-35884F17E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57DD-500A-F5C3-4037-F2F61A5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81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2A583D"/>
                </a:solidFill>
                <a:latin typeface="Cinzel Black"/>
              </a:rPr>
              <a:t>Why?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D813E-4EC0-4423-ACE1-CC0F0AFE0898}"/>
              </a:ext>
            </a:extLst>
          </p:cNvPr>
          <p:cNvSpPr txBox="1"/>
          <p:nvPr/>
        </p:nvSpPr>
        <p:spPr>
          <a:xfrm>
            <a:off x="8234227" y="2076808"/>
            <a:ext cx="184731" cy="61196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endParaRPr lang="en-US" sz="2000">
              <a:solidFill>
                <a:schemeClr val="accent2"/>
              </a:solidFill>
              <a:latin typeface="Playfair Display Medium" pitchFamily="2" charset="77"/>
            </a:endParaRPr>
          </a:p>
        </p:txBody>
      </p:sp>
      <p:pic>
        <p:nvPicPr>
          <p:cNvPr id="5" name="Picture 4" descr="A screenshot of a map&#10;&#10;AI-generated content may be incorrect.">
            <a:extLst>
              <a:ext uri="{FF2B5EF4-FFF2-40B4-BE49-F238E27FC236}">
                <a16:creationId xmlns:a16="http://schemas.microsoft.com/office/drawing/2014/main" id="{AAEA4BC6-9912-E4FE-F558-1B8CB1B9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10" y="309966"/>
            <a:ext cx="9705468" cy="59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6BF10-2666-E3F6-7DEE-41DADC163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2C299-D092-C48F-D97D-74E76B998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53858-FF24-826A-A22A-B6173307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2A583D"/>
                </a:solidFill>
                <a:latin typeface="Cinzel Black"/>
              </a:rPr>
              <a:t>Where?</a:t>
            </a:r>
            <a:endParaRPr lang="en-US" sz="5400" dirty="0">
              <a:solidFill>
                <a:srgbClr val="2A583D"/>
              </a:solidFill>
              <a:latin typeface="Cinzel Black" pitchFamily="2" charset="77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AEB8E023-2C32-2FE1-5C8F-FCB3B8685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9547F-4476-D2AE-DF13-7808A2038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Top Performing Regions</a:t>
            </a:r>
          </a:p>
          <a:p>
            <a:pPr>
              <a:lnSpc>
                <a:spcPct val="20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High-Potential Markets</a:t>
            </a:r>
          </a:p>
          <a:p>
            <a:pPr>
              <a:lnSpc>
                <a:spcPct val="200000"/>
              </a:lnSpc>
            </a:pPr>
            <a:r>
              <a:rPr lang="en-US" sz="2600" b="1" dirty="0">
                <a:latin typeface="Playfair Display SemiBold" pitchFamily="2" charset="77"/>
                <a:ea typeface="+mn-lt"/>
                <a:cs typeface="+mn-lt"/>
              </a:rPr>
              <a:t>Regional Insights</a:t>
            </a:r>
            <a:endParaRPr lang="en-US" sz="2600" b="1" dirty="0">
              <a:latin typeface="Playfair Display SemiBold" pitchFamily="2" charset="77"/>
            </a:endParaRPr>
          </a:p>
        </p:txBody>
      </p:sp>
      <p:pic>
        <p:nvPicPr>
          <p:cNvPr id="5" name="Picture 4" descr="Out of fashion: Gucci faces daunting task of replacing top designer | Daily  Sabah">
            <a:extLst>
              <a:ext uri="{FF2B5EF4-FFF2-40B4-BE49-F238E27FC236}">
                <a16:creationId xmlns:a16="http://schemas.microsoft.com/office/drawing/2014/main" id="{2860452D-EF4B-2876-9F6B-EBC7A61A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4" r="25816"/>
          <a:stretch>
            <a:fillRect/>
          </a:stretch>
        </p:blipFill>
        <p:spPr>
          <a:xfrm>
            <a:off x="5002408" y="1"/>
            <a:ext cx="7191178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890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4DD42-B489-5C5D-EDED-F36D6E1B9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D331-0725-11FF-6769-B4152269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81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2A583D"/>
                </a:solidFill>
                <a:latin typeface="Cinzel Black" pitchFamily="2" charset="77"/>
              </a:rPr>
              <a:t>Where?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8BDED-AC72-196B-7B40-35F9F67F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7015" y="0"/>
            <a:ext cx="9234985" cy="6857999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A4991D50-20B2-6886-93CB-E9E894E0C768}"/>
              </a:ext>
            </a:extLst>
          </p:cNvPr>
          <p:cNvSpPr/>
          <p:nvPr/>
        </p:nvSpPr>
        <p:spPr>
          <a:xfrm>
            <a:off x="4299856" y="2590801"/>
            <a:ext cx="1219201" cy="653142"/>
          </a:xfrm>
          <a:prstGeom prst="donut">
            <a:avLst>
              <a:gd name="adj" fmla="val 11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CF68764F-B7BA-8D79-FEB4-4C5C03190B2A}"/>
              </a:ext>
            </a:extLst>
          </p:cNvPr>
          <p:cNvSpPr/>
          <p:nvPr/>
        </p:nvSpPr>
        <p:spPr>
          <a:xfrm>
            <a:off x="8599565" y="2764970"/>
            <a:ext cx="968830" cy="549729"/>
          </a:xfrm>
          <a:prstGeom prst="donut">
            <a:avLst>
              <a:gd name="adj" fmla="val 116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098D7-2D9A-B6A3-DDDA-977B2D0F01C8}"/>
              </a:ext>
            </a:extLst>
          </p:cNvPr>
          <p:cNvSpPr txBox="1"/>
          <p:nvPr/>
        </p:nvSpPr>
        <p:spPr>
          <a:xfrm>
            <a:off x="2951177" y="2514599"/>
            <a:ext cx="1410964" cy="61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rgbClr val="FF0000"/>
                </a:solidFill>
                <a:latin typeface="Playfair Display Medium" pitchFamily="2" charset="77"/>
              </a:rPr>
              <a:t>U.S.: 56.5M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2C31C-F111-A330-5253-87722D1EB264}"/>
              </a:ext>
            </a:extLst>
          </p:cNvPr>
          <p:cNvSpPr txBox="1"/>
          <p:nvPr/>
        </p:nvSpPr>
        <p:spPr>
          <a:xfrm>
            <a:off x="8234227" y="2076808"/>
            <a:ext cx="1699504" cy="61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chemeClr val="accent2"/>
                </a:solidFill>
                <a:latin typeface="Playfair Display Medium" pitchFamily="2" charset="77"/>
              </a:rPr>
              <a:t>China: 29.6M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C8134D56-0A70-DBB5-45E4-2E5840DDCDB0}"/>
              </a:ext>
            </a:extLst>
          </p:cNvPr>
          <p:cNvSpPr/>
          <p:nvPr/>
        </p:nvSpPr>
        <p:spPr>
          <a:xfrm>
            <a:off x="5431969" y="3765210"/>
            <a:ext cx="1066800" cy="653142"/>
          </a:xfrm>
          <a:prstGeom prst="donut">
            <a:avLst>
              <a:gd name="adj" fmla="val 116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DF29-502C-6AD5-B825-737CEC4FA5F4}"/>
              </a:ext>
            </a:extLst>
          </p:cNvPr>
          <p:cNvSpPr txBox="1"/>
          <p:nvPr/>
        </p:nvSpPr>
        <p:spPr>
          <a:xfrm>
            <a:off x="3785364" y="3731440"/>
            <a:ext cx="1646605" cy="61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rgbClr val="C00000"/>
                </a:solidFill>
                <a:latin typeface="Playfair Display Medium" pitchFamily="2" charset="77"/>
              </a:rPr>
              <a:t>Brazil: 24.1M</a:t>
            </a:r>
          </a:p>
        </p:txBody>
      </p:sp>
    </p:spTree>
    <p:extLst>
      <p:ext uri="{BB962C8B-B14F-4D97-AF65-F5344CB8AC3E}">
        <p14:creationId xmlns:p14="http://schemas.microsoft.com/office/powerpoint/2010/main" val="4775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4AB10-4134-9834-2DDE-8F509B5E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2BFE-5B06-2918-8414-CC57B9EB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3" y="2766218"/>
            <a:ext cx="2934496" cy="1325563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2A583D"/>
                </a:solidFill>
                <a:latin typeface="Cinzel Black" pitchFamily="2" charset="77"/>
              </a:rPr>
              <a:t>Where?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4C646-794B-71A2-503B-9A69ED6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9390" y="0"/>
            <a:ext cx="8842610" cy="6857999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00720711-853F-8CB9-5C34-3375FAFC714C}"/>
              </a:ext>
            </a:extLst>
          </p:cNvPr>
          <p:cNvSpPr/>
          <p:nvPr/>
        </p:nvSpPr>
        <p:spPr>
          <a:xfrm>
            <a:off x="4746169" y="2013856"/>
            <a:ext cx="827318" cy="653142"/>
          </a:xfrm>
          <a:prstGeom prst="donut">
            <a:avLst>
              <a:gd name="adj" fmla="val 116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507190A9-CD1B-CF70-B70D-AEA77F6F251A}"/>
              </a:ext>
            </a:extLst>
          </p:cNvPr>
          <p:cNvSpPr/>
          <p:nvPr/>
        </p:nvSpPr>
        <p:spPr>
          <a:xfrm>
            <a:off x="9079055" y="3471296"/>
            <a:ext cx="761632" cy="653142"/>
          </a:xfrm>
          <a:prstGeom prst="donut">
            <a:avLst>
              <a:gd name="adj" fmla="val 116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E1F3B-DFA2-EF2A-7F8E-DCEFC1B01C64}"/>
              </a:ext>
            </a:extLst>
          </p:cNvPr>
          <p:cNvSpPr txBox="1"/>
          <p:nvPr/>
        </p:nvSpPr>
        <p:spPr>
          <a:xfrm>
            <a:off x="3317486" y="2338722"/>
            <a:ext cx="1936749" cy="61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rgbClr val="FF0000"/>
                </a:solidFill>
                <a:latin typeface="Playfair Display Medium" pitchFamily="2" charset="77"/>
              </a:rPr>
              <a:t>Canada: 2082.9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73867-1115-253F-E93C-C6207CCB19CC}"/>
              </a:ext>
            </a:extLst>
          </p:cNvPr>
          <p:cNvSpPr txBox="1"/>
          <p:nvPr/>
        </p:nvSpPr>
        <p:spPr>
          <a:xfrm>
            <a:off x="8368065" y="3894723"/>
            <a:ext cx="2183611" cy="61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chemeClr val="accent2"/>
                </a:solidFill>
                <a:latin typeface="Playfair Display Medium" pitchFamily="2" charset="77"/>
              </a:rPr>
              <a:t>Singapore: 2053.3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66BE6B8F-D936-0D71-0F17-CDA91D1842DF}"/>
              </a:ext>
            </a:extLst>
          </p:cNvPr>
          <p:cNvSpPr/>
          <p:nvPr/>
        </p:nvSpPr>
        <p:spPr>
          <a:xfrm>
            <a:off x="7146806" y="2581751"/>
            <a:ext cx="525546" cy="368933"/>
          </a:xfrm>
          <a:prstGeom prst="donut">
            <a:avLst>
              <a:gd name="adj" fmla="val 116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56875-9FB4-3C28-B4EF-0BF7E803E01F}"/>
              </a:ext>
            </a:extLst>
          </p:cNvPr>
          <p:cNvSpPr txBox="1"/>
          <p:nvPr/>
        </p:nvSpPr>
        <p:spPr>
          <a:xfrm>
            <a:off x="6494104" y="1969789"/>
            <a:ext cx="1830950" cy="611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rgbClr val="C00000"/>
                </a:solidFill>
                <a:latin typeface="Playfair Display Medium" pitchFamily="2" charset="77"/>
              </a:rPr>
              <a:t>France: 2032.3</a:t>
            </a:r>
          </a:p>
        </p:txBody>
      </p:sp>
    </p:spTree>
    <p:extLst>
      <p:ext uri="{BB962C8B-B14F-4D97-AF65-F5344CB8AC3E}">
        <p14:creationId xmlns:p14="http://schemas.microsoft.com/office/powerpoint/2010/main" val="25204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1652</Words>
  <Application>Microsoft Macintosh PowerPoint</Application>
  <PresentationFormat>Widescreen</PresentationFormat>
  <Paragraphs>185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Playfair Display Black</vt:lpstr>
      <vt:lpstr>Calibri</vt:lpstr>
      <vt:lpstr>Playfair Display SemiBold</vt:lpstr>
      <vt:lpstr>Playfair Display Medium</vt:lpstr>
      <vt:lpstr>Aptos Display</vt:lpstr>
      <vt:lpstr>Cinzel Black</vt:lpstr>
      <vt:lpstr>Aptos</vt:lpstr>
      <vt:lpstr>Office Theme</vt:lpstr>
      <vt:lpstr>Gucci Pop-up Cosmetics Expansion Analysis A 5W1H Strategic Framework</vt:lpstr>
      <vt:lpstr>What is POP UP store - Overview</vt:lpstr>
      <vt:lpstr>AGENDA</vt:lpstr>
      <vt:lpstr>Why?</vt:lpstr>
      <vt:lpstr>Why?</vt:lpstr>
      <vt:lpstr>Why?</vt:lpstr>
      <vt:lpstr>Where?</vt:lpstr>
      <vt:lpstr>Where? </vt:lpstr>
      <vt:lpstr>Where? </vt:lpstr>
      <vt:lpstr>Where? </vt:lpstr>
      <vt:lpstr>When?</vt:lpstr>
      <vt:lpstr>When? </vt:lpstr>
      <vt:lpstr> Who?</vt:lpstr>
      <vt:lpstr>Who? </vt:lpstr>
      <vt:lpstr>Who? </vt:lpstr>
      <vt:lpstr> What?</vt:lpstr>
      <vt:lpstr>What? </vt:lpstr>
      <vt:lpstr> How?</vt:lpstr>
      <vt:lpstr>PowerPoint Presentation</vt:lpstr>
      <vt:lpstr>How? </vt:lpstr>
      <vt:lpstr> Summary </vt:lpstr>
      <vt:lpstr>Gucci Pop-up Cosmetics Expansion Analysis A 5W1H Strategic 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Shao Yu Hsu</dc:creator>
  <cp:lastModifiedBy>Shao Yu Hsu</cp:lastModifiedBy>
  <cp:revision>34</cp:revision>
  <dcterms:created xsi:type="dcterms:W3CDTF">2025-11-04T13:53:50Z</dcterms:created>
  <dcterms:modified xsi:type="dcterms:W3CDTF">2025-11-11T18:03:32Z</dcterms:modified>
</cp:coreProperties>
</file>